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56" r:id="rId2"/>
    <p:sldId id="261" r:id="rId3"/>
    <p:sldId id="262" r:id="rId4"/>
    <p:sldId id="263" r:id="rId5"/>
    <p:sldId id="264" r:id="rId6"/>
    <p:sldId id="258" r:id="rId7"/>
    <p:sldId id="266" r:id="rId8"/>
    <p:sldId id="257" r:id="rId9"/>
    <p:sldId id="265" r:id="rId10"/>
    <p:sldId id="259" r:id="rId11"/>
    <p:sldId id="267" r:id="rId12"/>
    <p:sldId id="26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056"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F2D94A-BE47-4D57-9BEC-EE0AFF657262}" type="datetimeFigureOut">
              <a:rPr lang="en-IN" smtClean="0"/>
              <a:t>17-11-2020</a:t>
            </a:fld>
            <a:endParaRPr lang="en-IN"/>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ED230B-4FCF-4728-B2C0-C7A4927775BB}" type="slidenum">
              <a:rPr lang="en-IN" smtClean="0"/>
              <a:t>‹#›</a:t>
            </a:fld>
            <a:endParaRPr lang="en-IN"/>
          </a:p>
        </p:txBody>
      </p:sp>
    </p:spTree>
    <p:extLst>
      <p:ext uri="{BB962C8B-B14F-4D97-AF65-F5344CB8AC3E}">
        <p14:creationId xmlns:p14="http://schemas.microsoft.com/office/powerpoint/2010/main" val="7014964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FDED230B-4FCF-4728-B2C0-C7A4927775BB}" type="slidenum">
              <a:rPr lang="en-IN" smtClean="0"/>
              <a:t>3</a:t>
            </a:fld>
            <a:endParaRPr lang="en-IN"/>
          </a:p>
        </p:txBody>
      </p:sp>
    </p:spTree>
    <p:extLst>
      <p:ext uri="{BB962C8B-B14F-4D97-AF65-F5344CB8AC3E}">
        <p14:creationId xmlns:p14="http://schemas.microsoft.com/office/powerpoint/2010/main" val="5929466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5B41DB04-EE36-4F68-BBC0-3565F8282254}" type="datetimeFigureOut">
              <a:rPr lang="en-US" smtClean="0"/>
              <a:t>11/17/2020</a:t>
            </a:fld>
            <a:endParaRPr lang="en-US"/>
          </a:p>
        </p:txBody>
      </p:sp>
      <p:sp>
        <p:nvSpPr>
          <p:cNvPr id="20" name="Footer Placeholder 19"/>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D31E002E-455A-4DDA-BF04-C472005EB725}"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B41DB04-EE36-4F68-BBC0-3565F8282254}" type="datetimeFigureOut">
              <a:rPr lang="en-US" smtClean="0"/>
              <a:t>11/17/2020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1E002E-455A-4DDA-BF04-C472005EB72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B41DB04-EE36-4F68-BBC0-3565F8282254}" type="datetimeFigureOut">
              <a:rPr lang="en-US" smtClean="0"/>
              <a:t>11/17/2020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1E002E-455A-4DDA-BF04-C472005EB72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B41DB04-EE36-4F68-BBC0-3565F8282254}" type="datetimeFigureOut">
              <a:rPr lang="en-US" smtClean="0"/>
              <a:t>11/17/2020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1E002E-455A-4DDA-BF04-C472005EB72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5B41DB04-EE36-4F68-BBC0-3565F8282254}" type="datetimeFigureOut">
              <a:rPr lang="en-US" smtClean="0"/>
              <a:t>11/17/2020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1E002E-455A-4DDA-BF04-C472005EB725}"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B41DB04-EE36-4F68-BBC0-3565F8282254}" type="datetimeFigureOut">
              <a:rPr lang="en-US" smtClean="0"/>
              <a:t>11/17/2020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1E002E-455A-4DDA-BF04-C472005EB72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5B41DB04-EE36-4F68-BBC0-3565F8282254}" type="datetimeFigureOut">
              <a:rPr lang="en-US" smtClean="0"/>
              <a:t>11/17/2020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1E002E-455A-4DDA-BF04-C472005EB72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5B41DB04-EE36-4F68-BBC0-3565F8282254}" type="datetimeFigureOut">
              <a:rPr lang="en-US" smtClean="0"/>
              <a:t>11/17/2020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1E002E-455A-4DDA-BF04-C472005EB72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5B41DB04-EE36-4F68-BBC0-3565F8282254}" type="datetimeFigureOut">
              <a:rPr lang="en-US" smtClean="0"/>
              <a:t>11/17/2020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1E002E-455A-4DDA-BF04-C472005EB725}"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B41DB04-EE36-4F68-BBC0-3565F8282254}" type="datetimeFigureOut">
              <a:rPr lang="en-US" smtClean="0"/>
              <a:t>11/17/2020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1E002E-455A-4DDA-BF04-C472005EB72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5B41DB04-EE36-4F68-BBC0-3565F8282254}" type="datetimeFigureOut">
              <a:rPr lang="en-US" smtClean="0"/>
              <a:t>11/17/2020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1E002E-455A-4DDA-BF04-C472005EB725}"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B41DB04-EE36-4F68-BBC0-3565F8282254}" type="datetimeFigureOut">
              <a:rPr lang="en-US" smtClean="0"/>
              <a:t>11/17/2020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31E002E-455A-4DDA-BF04-C472005EB725}"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533400"/>
            <a:ext cx="7406640" cy="1298682"/>
          </a:xfrm>
        </p:spPr>
        <p:txBody>
          <a:bodyPr>
            <a:normAutofit fontScale="90000"/>
          </a:bodyPr>
          <a:lstStyle/>
          <a:p>
            <a:pPr algn="ctr"/>
            <a:br>
              <a:rPr lang="en-US" dirty="0"/>
            </a:br>
            <a:br>
              <a:rPr lang="en-US" dirty="0"/>
            </a:br>
            <a:r>
              <a:rPr lang="en-US" dirty="0"/>
              <a:t>SYBSc ENGLISH</a:t>
            </a:r>
            <a:br>
              <a:rPr lang="en-US" dirty="0"/>
            </a:br>
            <a:r>
              <a:rPr lang="en-US" dirty="0"/>
              <a:t>US03AENG21</a:t>
            </a:r>
          </a:p>
        </p:txBody>
      </p:sp>
      <p:sp>
        <p:nvSpPr>
          <p:cNvPr id="3" name="Subtitle 2"/>
          <p:cNvSpPr>
            <a:spLocks noGrp="1"/>
          </p:cNvSpPr>
          <p:nvPr>
            <p:ph type="subTitle" idx="1"/>
          </p:nvPr>
        </p:nvSpPr>
        <p:spPr>
          <a:xfrm>
            <a:off x="1432560" y="2362200"/>
            <a:ext cx="7406640" cy="3200400"/>
          </a:xfrm>
        </p:spPr>
        <p:txBody>
          <a:bodyPr/>
          <a:lstStyle/>
          <a:p>
            <a:pPr algn="ctr"/>
            <a:r>
              <a:rPr lang="en-US" dirty="0"/>
              <a:t>          </a:t>
            </a:r>
          </a:p>
          <a:p>
            <a:pPr algn="ctr"/>
            <a:r>
              <a:rPr lang="en-US" dirty="0"/>
              <a:t> </a:t>
            </a:r>
            <a:r>
              <a:rPr lang="en-US" sz="2400" dirty="0"/>
              <a:t>Topic 6  &amp; 7 </a:t>
            </a:r>
          </a:p>
          <a:p>
            <a:pPr algn="ctr"/>
            <a:r>
              <a:rPr lang="en-US" sz="2400" dirty="0"/>
              <a:t>Note-Taking &amp; Note making</a:t>
            </a:r>
          </a:p>
          <a:p>
            <a:pPr algn="ctr"/>
            <a:endParaRPr lang="en-US" sz="2400" dirty="0"/>
          </a:p>
          <a:p>
            <a:pPr algn="ctr"/>
            <a:endParaRPr lang="en-US" sz="2400" dirty="0"/>
          </a:p>
          <a:p>
            <a:pPr algn="ctr"/>
            <a:endParaRPr lang="en-US" sz="2400" dirty="0"/>
          </a:p>
          <a:p>
            <a:pPr algn="ctr"/>
            <a:r>
              <a:rPr lang="en-US" sz="2400" dirty="0"/>
              <a:t>                                                 Dr Charudutt Gurjar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25000" lnSpcReduction="20000"/>
          </a:bodyPr>
          <a:lstStyle/>
          <a:p>
            <a:r>
              <a:rPr lang="en-US" sz="7000" b="1" u="sng" dirty="0"/>
              <a:t>Mark is ill   </a:t>
            </a:r>
            <a:r>
              <a:rPr lang="en-US" sz="7000" dirty="0"/>
              <a:t>                                                        </a:t>
            </a:r>
          </a:p>
          <a:p>
            <a:pPr marL="82296" lvl="0" indent="0">
              <a:buNone/>
            </a:pPr>
            <a:r>
              <a:rPr lang="en-US" sz="7000" dirty="0"/>
              <a:t>     Mark’s turn to help  </a:t>
            </a:r>
          </a:p>
          <a:p>
            <a:pPr lvl="0"/>
            <a:r>
              <a:rPr lang="en-US" sz="7000" dirty="0"/>
              <a:t>pretends to be ill- </a:t>
            </a:r>
          </a:p>
          <a:p>
            <a:pPr lvl="0"/>
            <a:r>
              <a:rPr lang="en-US" sz="7000" dirty="0"/>
              <a:t>pain in his arm --  </a:t>
            </a:r>
          </a:p>
          <a:p>
            <a:pPr lvl="0"/>
            <a:r>
              <a:rPr lang="en-US" sz="7000" dirty="0"/>
              <a:t>Mrs. Yates feels sorry</a:t>
            </a:r>
          </a:p>
          <a:p>
            <a:pPr lvl="0"/>
            <a:r>
              <a:rPr lang="en-US" sz="7000" dirty="0"/>
              <a:t>She asks Ann to have a look at his arm – </a:t>
            </a:r>
          </a:p>
          <a:p>
            <a:pPr lvl="0"/>
            <a:r>
              <a:rPr lang="en-US" sz="7000" dirty="0"/>
              <a:t>Mark shows her  wrong arm </a:t>
            </a:r>
          </a:p>
          <a:p>
            <a:pPr lvl="0"/>
            <a:r>
              <a:rPr lang="en-US" sz="7000" dirty="0"/>
              <a:t>Ann is  nurse--doesn’t find anything wrong --  </a:t>
            </a:r>
          </a:p>
          <a:p>
            <a:pPr lvl="0"/>
            <a:r>
              <a:rPr lang="en-US" sz="7000" dirty="0"/>
              <a:t>Mrs. Yates calls   doctor – </a:t>
            </a:r>
          </a:p>
          <a:p>
            <a:pPr lvl="0"/>
            <a:r>
              <a:rPr lang="en-US" sz="7000" dirty="0"/>
              <a:t>the doctor doesn’t find anything wrong –</a:t>
            </a:r>
          </a:p>
          <a:p>
            <a:pPr lvl="0"/>
            <a:r>
              <a:rPr lang="en-US" sz="7000" dirty="0"/>
              <a:t>Now they know that Mark is pretending  --</a:t>
            </a:r>
          </a:p>
          <a:p>
            <a:pPr lvl="0"/>
            <a:r>
              <a:rPr lang="en-US" sz="7000" dirty="0"/>
              <a:t>want to teach Mark a lesson </a:t>
            </a:r>
          </a:p>
          <a:p>
            <a:pPr lvl="0"/>
            <a:r>
              <a:rPr lang="en-US" sz="7000" dirty="0"/>
              <a:t>make  a plan – </a:t>
            </a:r>
          </a:p>
          <a:p>
            <a:pPr lvl="0"/>
            <a:r>
              <a:rPr lang="en-US" sz="7000" dirty="0"/>
              <a:t>Ann becomes his nurse </a:t>
            </a:r>
          </a:p>
          <a:p>
            <a:pPr lvl="0"/>
            <a:r>
              <a:rPr lang="en-US" sz="7000" dirty="0"/>
              <a:t>Gives  him  mixture of Vinegar and orange juice –</a:t>
            </a:r>
          </a:p>
          <a:p>
            <a:pPr lvl="0"/>
            <a:r>
              <a:rPr lang="en-US" sz="7000" dirty="0"/>
              <a:t>massage with very hot water – </a:t>
            </a:r>
          </a:p>
          <a:p>
            <a:pPr lvl="0"/>
            <a:r>
              <a:rPr lang="en-US" sz="7000" dirty="0"/>
              <a:t>Treatment  to be repeated every hour  </a:t>
            </a:r>
          </a:p>
          <a:p>
            <a:pPr lvl="0"/>
            <a:r>
              <a:rPr lang="en-US" sz="7000" dirty="0"/>
              <a:t>Marks hates it</a:t>
            </a:r>
          </a:p>
          <a:p>
            <a:pPr lvl="0"/>
            <a:r>
              <a:rPr lang="en-US" sz="7000" dirty="0"/>
              <a:t>Mark understands --  he gets up and starts cleaning</a:t>
            </a:r>
            <a:r>
              <a:rPr lang="en-US" dirty="0"/>
              <a:t>.</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51A15E3-87D4-46AD-9D29-ECD98993F345}"/>
              </a:ext>
            </a:extLst>
          </p:cNvPr>
          <p:cNvSpPr txBox="1"/>
          <p:nvPr/>
        </p:nvSpPr>
        <p:spPr>
          <a:xfrm>
            <a:off x="1295400" y="526154"/>
            <a:ext cx="7162800" cy="5635197"/>
          </a:xfrm>
          <a:prstGeom prst="rect">
            <a:avLst/>
          </a:prstGeom>
          <a:noFill/>
        </p:spPr>
        <p:txBody>
          <a:bodyPr wrap="square">
            <a:spAutoFit/>
          </a:bodyPr>
          <a:lstStyle/>
          <a:p>
            <a:pPr algn="just">
              <a:lnSpc>
                <a:spcPct val="115000"/>
              </a:lnSpc>
              <a:spcAft>
                <a:spcPts val="1000"/>
              </a:spcAft>
            </a:pPr>
            <a:r>
              <a:rPr lang="en-US" sz="2000" dirty="0">
                <a:effectLst/>
                <a:latin typeface="Cambria" panose="02040503050406030204" pitchFamily="18" charset="0"/>
                <a:ea typeface="Calibri" panose="020F0502020204030204" pitchFamily="34" charset="0"/>
                <a:cs typeface="Mangal" panose="02040503050203030202" pitchFamily="18" charset="0"/>
              </a:rPr>
              <a:t>It is mark’s turn to help Mrs. Yates. But he is very tired as he was at a dance at the Art </a:t>
            </a:r>
            <a:r>
              <a:rPr lang="en-US" sz="2000" dirty="0">
                <a:latin typeface="Cambria" panose="02040503050406030204" pitchFamily="18" charset="0"/>
                <a:ea typeface="Calibri" panose="020F0502020204030204" pitchFamily="34" charset="0"/>
                <a:cs typeface="Mangal" panose="02040503050203030202" pitchFamily="18" charset="0"/>
              </a:rPr>
              <a:t>S</a:t>
            </a:r>
            <a:r>
              <a:rPr lang="en-US" sz="2000" dirty="0">
                <a:effectLst/>
                <a:latin typeface="Cambria" panose="02040503050406030204" pitchFamily="18" charset="0"/>
                <a:ea typeface="Calibri" panose="020F0502020204030204" pitchFamily="34" charset="0"/>
                <a:cs typeface="Mangal" panose="02040503050203030202" pitchFamily="18" charset="0"/>
              </a:rPr>
              <a:t>chool till 2.00 O’ clock. He is not willing to work. So he decides to fall ill. He tells Mrs. Yates that he has pain in the arm. She feels sorry for him. He tells her that he will be alright with rest and goes to bed. Mrs. Yates asks Ann(who is a nurse) to look at his arm .When she goes to see him he shows the wrong arm . </a:t>
            </a:r>
          </a:p>
          <a:p>
            <a:pPr algn="just">
              <a:lnSpc>
                <a:spcPct val="115000"/>
              </a:lnSpc>
              <a:spcAft>
                <a:spcPts val="1000"/>
              </a:spcAft>
            </a:pPr>
            <a:r>
              <a:rPr lang="en-US" sz="2000" dirty="0">
                <a:effectLst/>
                <a:latin typeface="Cambria" panose="02040503050406030204" pitchFamily="18" charset="0"/>
                <a:ea typeface="Calibri" panose="020F0502020204030204" pitchFamily="34" charset="0"/>
                <a:cs typeface="Mangal" panose="02040503050203030202" pitchFamily="18" charset="0"/>
              </a:rPr>
              <a:t>A doctor is also called. He finds nothing wrong. Mark’s friends realize that he is pretending. So they decide to teach him a lesson. Ann becomes his nurse and gives him a strong mixture of vinegar and orange juice while Kate puts  a very hot cloth on his arm. </a:t>
            </a:r>
          </a:p>
          <a:p>
            <a:pPr algn="just">
              <a:lnSpc>
                <a:spcPct val="115000"/>
              </a:lnSpc>
              <a:spcAft>
                <a:spcPts val="1000"/>
              </a:spcAft>
            </a:pPr>
            <a:r>
              <a:rPr lang="en-US" sz="2000" dirty="0">
                <a:effectLst/>
                <a:latin typeface="Cambria" panose="02040503050406030204" pitchFamily="18" charset="0"/>
                <a:ea typeface="Calibri" panose="020F0502020204030204" pitchFamily="34" charset="0"/>
                <a:cs typeface="Mangal" panose="02040503050203030202" pitchFamily="18" charset="0"/>
              </a:rPr>
              <a:t>Mark does not like this treatment. He also   realizes that his friends know the truth. So he gets up and starts cleaning the room.</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2264917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32500" lnSpcReduction="20000"/>
          </a:bodyPr>
          <a:lstStyle/>
          <a:p>
            <a:r>
              <a:rPr lang="en-US" b="1" u="sng" dirty="0"/>
              <a:t>BURGLARS</a:t>
            </a:r>
            <a:endParaRPr lang="en-US" dirty="0"/>
          </a:p>
          <a:p>
            <a:pPr lvl="0"/>
            <a:r>
              <a:rPr lang="en-US" sz="3700" dirty="0"/>
              <a:t>Kate could not open the door as it is locked from inside—</a:t>
            </a:r>
          </a:p>
          <a:p>
            <a:pPr lvl="0"/>
            <a:r>
              <a:rPr lang="en-US" sz="3700" dirty="0"/>
              <a:t>Mrs. Yates informs about burglars in the street –</a:t>
            </a:r>
          </a:p>
          <a:p>
            <a:pPr lvl="0"/>
            <a:r>
              <a:rPr lang="en-US" sz="3700" dirty="0"/>
              <a:t>So she had locked it from inside—</a:t>
            </a:r>
          </a:p>
          <a:p>
            <a:pPr lvl="0"/>
            <a:r>
              <a:rPr lang="en-US" sz="3700" dirty="0"/>
              <a:t>Ann, Kate and Mrs. Yates hear a noise  and are scared--- </a:t>
            </a:r>
          </a:p>
          <a:p>
            <a:pPr lvl="0"/>
            <a:r>
              <a:rPr lang="en-US" sz="3700" dirty="0"/>
              <a:t>Think it is a burglar—find Ted, who is hungry—</a:t>
            </a:r>
          </a:p>
          <a:p>
            <a:pPr lvl="0"/>
            <a:r>
              <a:rPr lang="en-US" sz="3700" dirty="0"/>
              <a:t>They still hear a noise in a room---</a:t>
            </a:r>
          </a:p>
          <a:p>
            <a:pPr lvl="0"/>
            <a:r>
              <a:rPr lang="en-US" sz="3700" dirty="0"/>
              <a:t>Someone comes out--- </a:t>
            </a:r>
          </a:p>
          <a:p>
            <a:pPr lvl="0"/>
            <a:r>
              <a:rPr lang="en-US" sz="3700" dirty="0"/>
              <a:t>Ted holds him tightly but it is Mark—</a:t>
            </a:r>
          </a:p>
          <a:p>
            <a:pPr lvl="0"/>
            <a:r>
              <a:rPr lang="en-US" sz="3700" dirty="0"/>
              <a:t>He could not come in as the door was locked---so comes in through the window</a:t>
            </a:r>
          </a:p>
          <a:p>
            <a:pPr lvl="0"/>
            <a:r>
              <a:rPr lang="en-US" sz="3700" dirty="0"/>
              <a:t>Ted informs them that Mark is the burglar</a:t>
            </a:r>
          </a:p>
          <a:p>
            <a:pPr lvl="0"/>
            <a:r>
              <a:rPr lang="en-US" sz="3700" dirty="0"/>
              <a:t>He has gone out of the window of his room</a:t>
            </a:r>
          </a:p>
          <a:p>
            <a:pPr lvl="0"/>
            <a:r>
              <a:rPr lang="en-US" sz="3700" dirty="0"/>
              <a:t>They wait for Mark to come</a:t>
            </a:r>
          </a:p>
          <a:p>
            <a:pPr lvl="0"/>
            <a:r>
              <a:rPr lang="en-US" sz="3700" dirty="0" err="1"/>
              <a:t>Mrs</a:t>
            </a:r>
            <a:r>
              <a:rPr lang="en-US" sz="3700" dirty="0"/>
              <a:t> Yates has seen a real burglar in the room</a:t>
            </a:r>
          </a:p>
          <a:p>
            <a:pPr lvl="0"/>
            <a:r>
              <a:rPr lang="en-US" sz="3700" dirty="0"/>
              <a:t>Mrs. Yates warns Ted that burglars are dangerous</a:t>
            </a:r>
          </a:p>
          <a:p>
            <a:pPr lvl="0"/>
            <a:r>
              <a:rPr lang="en-US" sz="3700" dirty="0"/>
              <a:t>Ted wants to catch him thinking that it is Mark</a:t>
            </a:r>
          </a:p>
          <a:p>
            <a:pPr lvl="0"/>
            <a:r>
              <a:rPr lang="en-US" sz="3700" dirty="0"/>
              <a:t>Ted takes a cloth--- enters the room quietly and from behind puts it over the man’s head and pushes him on the sofa</a:t>
            </a:r>
          </a:p>
          <a:p>
            <a:pPr lvl="0"/>
            <a:r>
              <a:rPr lang="en-US" sz="3700" dirty="0"/>
              <a:t>Mark comes in through the other window</a:t>
            </a:r>
          </a:p>
          <a:p>
            <a:pPr lvl="0"/>
            <a:r>
              <a:rPr lang="en-US" sz="3700" dirty="0"/>
              <a:t>They realize their mistake and go to help Ted</a:t>
            </a:r>
          </a:p>
          <a:p>
            <a:pPr lvl="0"/>
            <a:r>
              <a:rPr lang="en-US" sz="3700" dirty="0"/>
              <a:t>Ted has already caught the man—still does not know the fact--Sees Mark and shouts for help—Mrs. Yates calls the police</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F37662-FF24-4ACE-BC14-1EE833BCB574}"/>
              </a:ext>
            </a:extLst>
          </p:cNvPr>
          <p:cNvSpPr>
            <a:spLocks noGrp="1"/>
          </p:cNvSpPr>
          <p:nvPr>
            <p:ph type="title"/>
          </p:nvPr>
        </p:nvSpPr>
        <p:spPr>
          <a:xfrm>
            <a:off x="1435608" y="274638"/>
            <a:ext cx="7498080" cy="639762"/>
          </a:xfrm>
        </p:spPr>
        <p:txBody>
          <a:bodyPr>
            <a:normAutofit/>
          </a:bodyPr>
          <a:lstStyle/>
          <a:p>
            <a:r>
              <a:rPr lang="en-IN" sz="3200" dirty="0"/>
              <a:t>What are notes?</a:t>
            </a:r>
          </a:p>
        </p:txBody>
      </p:sp>
      <p:sp>
        <p:nvSpPr>
          <p:cNvPr id="3" name="Content Placeholder 2">
            <a:extLst>
              <a:ext uri="{FF2B5EF4-FFF2-40B4-BE49-F238E27FC236}">
                <a16:creationId xmlns:a16="http://schemas.microsoft.com/office/drawing/2014/main" id="{AE64E91F-70CC-4D4C-80FE-828D3E2B6339}"/>
              </a:ext>
            </a:extLst>
          </p:cNvPr>
          <p:cNvSpPr>
            <a:spLocks noGrp="1"/>
          </p:cNvSpPr>
          <p:nvPr>
            <p:ph idx="1"/>
          </p:nvPr>
        </p:nvSpPr>
        <p:spPr>
          <a:xfrm>
            <a:off x="1435608" y="838200"/>
            <a:ext cx="7498080" cy="5410200"/>
          </a:xfrm>
        </p:spPr>
        <p:txBody>
          <a:bodyPr/>
          <a:lstStyle/>
          <a:p>
            <a:r>
              <a:rPr lang="en-US" sz="1800" dirty="0">
                <a:effectLst/>
                <a:latin typeface="Calibri" panose="020F0502020204030204" pitchFamily="34" charset="0"/>
                <a:ea typeface="Calibri" panose="020F0502020204030204" pitchFamily="34" charset="0"/>
                <a:cs typeface="Mangal" panose="02040503050203030202" pitchFamily="18" charset="0"/>
              </a:rPr>
              <a:t> </a:t>
            </a:r>
          </a:p>
          <a:p>
            <a:endParaRPr lang="en-US" sz="1800" dirty="0">
              <a:latin typeface="Calibri" panose="020F0502020204030204" pitchFamily="34" charset="0"/>
              <a:ea typeface="Calibri" panose="020F0502020204030204" pitchFamily="34" charset="0"/>
              <a:cs typeface="Mangal" panose="02040503050203030202" pitchFamily="18" charset="0"/>
            </a:endParaRPr>
          </a:p>
          <a:p>
            <a:r>
              <a:rPr lang="en-US" sz="1800" dirty="0">
                <a:effectLst/>
                <a:latin typeface="Calibri" panose="020F0502020204030204" pitchFamily="34" charset="0"/>
                <a:ea typeface="Calibri" panose="020F0502020204030204" pitchFamily="34" charset="0"/>
                <a:cs typeface="Mangal" panose="02040503050203030202" pitchFamily="18" charset="0"/>
              </a:rPr>
              <a:t>Notes are   one of the forms of storing information, in an easily retrievable way, for future use. We </a:t>
            </a:r>
            <a:r>
              <a:rPr lang="en-US" sz="1800" b="1" dirty="0">
                <a:effectLst/>
                <a:latin typeface="Calibri" panose="020F0502020204030204" pitchFamily="34" charset="0"/>
                <a:ea typeface="Calibri" panose="020F0502020204030204" pitchFamily="34" charset="0"/>
                <a:cs typeface="Mangal" panose="02040503050203030202" pitchFamily="18" charset="0"/>
              </a:rPr>
              <a:t>take notes</a:t>
            </a:r>
            <a:r>
              <a:rPr lang="en-US" sz="1800" dirty="0">
                <a:effectLst/>
                <a:latin typeface="Calibri" panose="020F0502020204030204" pitchFamily="34" charset="0"/>
                <a:ea typeface="Calibri" panose="020F0502020204030204" pitchFamily="34" charset="0"/>
                <a:cs typeface="Mangal" panose="02040503050203030202" pitchFamily="18" charset="0"/>
              </a:rPr>
              <a:t>      while   listening   to a lecture or the radio or watching a </a:t>
            </a:r>
            <a:r>
              <a:rPr lang="en-US" sz="1800" dirty="0" err="1">
                <a:effectLst/>
                <a:latin typeface="Calibri" panose="020F0502020204030204" pitchFamily="34" charset="0"/>
                <a:ea typeface="Calibri" panose="020F0502020204030204" pitchFamily="34" charset="0"/>
                <a:cs typeface="Mangal" panose="02040503050203030202" pitchFamily="18" charset="0"/>
              </a:rPr>
              <a:t>programme</a:t>
            </a:r>
            <a:r>
              <a:rPr lang="en-US" sz="1800" dirty="0">
                <a:effectLst/>
                <a:latin typeface="Calibri" panose="020F0502020204030204" pitchFamily="34" charset="0"/>
                <a:ea typeface="Calibri" panose="020F0502020204030204" pitchFamily="34" charset="0"/>
                <a:cs typeface="Mangal" panose="02040503050203030202" pitchFamily="18" charset="0"/>
              </a:rPr>
              <a:t>.</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endParaRPr lang="en-IN" dirty="0"/>
          </a:p>
        </p:txBody>
      </p:sp>
    </p:spTree>
    <p:extLst>
      <p:ext uri="{BB962C8B-B14F-4D97-AF65-F5344CB8AC3E}">
        <p14:creationId xmlns:p14="http://schemas.microsoft.com/office/powerpoint/2010/main" val="561685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E57FE-C2C2-41A3-BA56-18DE6AFBA551}"/>
              </a:ext>
            </a:extLst>
          </p:cNvPr>
          <p:cNvSpPr>
            <a:spLocks noGrp="1"/>
          </p:cNvSpPr>
          <p:nvPr>
            <p:ph type="title"/>
          </p:nvPr>
        </p:nvSpPr>
        <p:spPr/>
        <p:txBody>
          <a:bodyPr>
            <a:normAutofit/>
          </a:bodyPr>
          <a:lstStyle/>
          <a:p>
            <a:r>
              <a:rPr lang="en-IN" sz="3200" dirty="0"/>
              <a:t>What is Note making?</a:t>
            </a:r>
          </a:p>
        </p:txBody>
      </p:sp>
      <p:sp>
        <p:nvSpPr>
          <p:cNvPr id="3" name="Content Placeholder 2">
            <a:extLst>
              <a:ext uri="{FF2B5EF4-FFF2-40B4-BE49-F238E27FC236}">
                <a16:creationId xmlns:a16="http://schemas.microsoft.com/office/drawing/2014/main" id="{D5036F82-15A5-4FA8-BDC2-AD917373C659}"/>
              </a:ext>
            </a:extLst>
          </p:cNvPr>
          <p:cNvSpPr>
            <a:spLocks noGrp="1"/>
          </p:cNvSpPr>
          <p:nvPr>
            <p:ph idx="1"/>
          </p:nvPr>
        </p:nvSpPr>
        <p:spPr/>
        <p:txBody>
          <a:bodyPr/>
          <a:lstStyle/>
          <a:p>
            <a:pPr indent="-114300">
              <a:lnSpc>
                <a:spcPct val="115000"/>
              </a:lnSpc>
              <a:spcAft>
                <a:spcPts val="1000"/>
              </a:spcAft>
            </a:pPr>
            <a:r>
              <a:rPr lang="en-US" sz="1800" dirty="0">
                <a:effectLst/>
                <a:latin typeface="Calibri" panose="020F0502020204030204" pitchFamily="34" charset="0"/>
                <a:ea typeface="Calibri" panose="020F0502020204030204" pitchFamily="34" charset="0"/>
                <a:cs typeface="Mangal" panose="02040503050203030202" pitchFamily="18" charset="0"/>
              </a:rPr>
              <a:t> </a:t>
            </a:r>
            <a:r>
              <a:rPr lang="en-US" sz="2800" dirty="0">
                <a:effectLst/>
                <a:latin typeface="Calibri" panose="020F0502020204030204" pitchFamily="34" charset="0"/>
                <a:ea typeface="Calibri" panose="020F0502020204030204" pitchFamily="34" charset="0"/>
                <a:cs typeface="Mangal" panose="02040503050203030202" pitchFamily="18" charset="0"/>
              </a:rPr>
              <a:t>So </a:t>
            </a:r>
            <a:r>
              <a:rPr lang="en-US" sz="2800" b="1" dirty="0">
                <a:solidFill>
                  <a:srgbClr val="FF0000"/>
                </a:solidFill>
                <a:effectLst/>
                <a:latin typeface="Calibri" panose="020F0502020204030204" pitchFamily="34" charset="0"/>
                <a:ea typeface="Calibri" panose="020F0502020204030204" pitchFamily="34" charset="0"/>
                <a:cs typeface="Mangal" panose="02040503050203030202" pitchFamily="18" charset="0"/>
              </a:rPr>
              <a:t>note taking</a:t>
            </a:r>
            <a:r>
              <a:rPr lang="en-US" sz="2800" dirty="0">
                <a:solidFill>
                  <a:srgbClr val="FF0000"/>
                </a:solidFill>
                <a:effectLst/>
                <a:latin typeface="Calibri" panose="020F0502020204030204" pitchFamily="34" charset="0"/>
                <a:ea typeface="Calibri" panose="020F0502020204030204" pitchFamily="34" charset="0"/>
                <a:cs typeface="Mangal" panose="02040503050203030202" pitchFamily="18" charset="0"/>
              </a:rPr>
              <a:t> </a:t>
            </a:r>
            <a:r>
              <a:rPr lang="en-US" sz="2800" dirty="0">
                <a:effectLst/>
                <a:latin typeface="Calibri" panose="020F0502020204030204" pitchFamily="34" charset="0"/>
                <a:ea typeface="Calibri" panose="020F0502020204030204" pitchFamily="34" charset="0"/>
                <a:cs typeface="Mangal" panose="02040503050203030202" pitchFamily="18" charset="0"/>
              </a:rPr>
              <a:t>is the ability to listen and   reduce information to a point form. </a:t>
            </a:r>
          </a:p>
          <a:p>
            <a:pPr indent="-114300">
              <a:lnSpc>
                <a:spcPct val="115000"/>
              </a:lnSpc>
              <a:spcAft>
                <a:spcPts val="1000"/>
              </a:spcAft>
            </a:pPr>
            <a:r>
              <a:rPr lang="en-US" sz="2800" dirty="0">
                <a:effectLst/>
                <a:latin typeface="Calibri" panose="020F0502020204030204" pitchFamily="34" charset="0"/>
                <a:ea typeface="Calibri" panose="020F0502020204030204" pitchFamily="34" charset="0"/>
                <a:cs typeface="Mangal" panose="02040503050203030202" pitchFamily="18" charset="0"/>
              </a:rPr>
              <a:t>While </a:t>
            </a:r>
            <a:r>
              <a:rPr lang="en-US" sz="2800" b="1" dirty="0">
                <a:solidFill>
                  <a:srgbClr val="FF0000"/>
                </a:solidFill>
                <a:effectLst/>
                <a:latin typeface="Calibri" panose="020F0502020204030204" pitchFamily="34" charset="0"/>
                <a:ea typeface="Calibri" panose="020F0502020204030204" pitchFamily="34" charset="0"/>
                <a:cs typeface="Mangal" panose="02040503050203030202" pitchFamily="18" charset="0"/>
              </a:rPr>
              <a:t>note making</a:t>
            </a:r>
            <a:r>
              <a:rPr lang="en-US" sz="2800" dirty="0">
                <a:solidFill>
                  <a:srgbClr val="FF0000"/>
                </a:solidFill>
                <a:effectLst/>
                <a:latin typeface="Calibri" panose="020F0502020204030204" pitchFamily="34" charset="0"/>
                <a:ea typeface="Calibri" panose="020F0502020204030204" pitchFamily="34" charset="0"/>
                <a:cs typeface="Mangal" panose="02040503050203030202" pitchFamily="18" charset="0"/>
              </a:rPr>
              <a:t> </a:t>
            </a:r>
            <a:r>
              <a:rPr lang="en-US" sz="2800" dirty="0">
                <a:effectLst/>
                <a:latin typeface="Calibri" panose="020F0502020204030204" pitchFamily="34" charset="0"/>
                <a:ea typeface="Calibri" panose="020F0502020204030204" pitchFamily="34" charset="0"/>
                <a:cs typeface="Mangal" panose="02040503050203030202" pitchFamily="18" charset="0"/>
              </a:rPr>
              <a:t>is the ability to expand information   from point to paragraph form and vice versa.</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r>
              <a:rPr lang="en-IN" dirty="0"/>
              <a:t>We make notes when we study.</a:t>
            </a:r>
          </a:p>
        </p:txBody>
      </p:sp>
    </p:spTree>
    <p:extLst>
      <p:ext uri="{BB962C8B-B14F-4D97-AF65-F5344CB8AC3E}">
        <p14:creationId xmlns:p14="http://schemas.microsoft.com/office/powerpoint/2010/main" val="3208102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67617-0BE5-4C2F-99A9-7B8D9C25A11D}"/>
              </a:ext>
            </a:extLst>
          </p:cNvPr>
          <p:cNvSpPr>
            <a:spLocks noGrp="1"/>
          </p:cNvSpPr>
          <p:nvPr>
            <p:ph type="title"/>
          </p:nvPr>
        </p:nvSpPr>
        <p:spPr>
          <a:xfrm>
            <a:off x="1435608" y="274638"/>
            <a:ext cx="7498080" cy="792162"/>
          </a:xfrm>
        </p:spPr>
        <p:txBody>
          <a:bodyPr>
            <a:normAutofit/>
          </a:bodyPr>
          <a:lstStyle/>
          <a:p>
            <a:r>
              <a:rPr lang="en-IN" sz="3600" dirty="0"/>
              <a:t>Why should we make note?</a:t>
            </a:r>
          </a:p>
        </p:txBody>
      </p:sp>
      <p:sp>
        <p:nvSpPr>
          <p:cNvPr id="3" name="Content Placeholder 2">
            <a:extLst>
              <a:ext uri="{FF2B5EF4-FFF2-40B4-BE49-F238E27FC236}">
                <a16:creationId xmlns:a16="http://schemas.microsoft.com/office/drawing/2014/main" id="{D585CBBA-DA06-41B3-86F8-4A67F50CA6EC}"/>
              </a:ext>
            </a:extLst>
          </p:cNvPr>
          <p:cNvSpPr>
            <a:spLocks noGrp="1"/>
          </p:cNvSpPr>
          <p:nvPr>
            <p:ph idx="1"/>
          </p:nvPr>
        </p:nvSpPr>
        <p:spPr>
          <a:xfrm>
            <a:off x="1435608" y="990600"/>
            <a:ext cx="7498080" cy="5257800"/>
          </a:xfrm>
        </p:spPr>
        <p:txBody>
          <a:bodyPr>
            <a:normAutofit lnSpcReduction="10000"/>
          </a:bodyPr>
          <a:lstStyle/>
          <a:p>
            <a:pPr indent="-114300">
              <a:lnSpc>
                <a:spcPct val="115000"/>
              </a:lnSpc>
              <a:spcAft>
                <a:spcPts val="1000"/>
              </a:spcAft>
            </a:pPr>
            <a:r>
              <a:rPr lang="en-US" sz="1800" b="1" dirty="0">
                <a:effectLst/>
                <a:latin typeface="Calibri" panose="020F0502020204030204" pitchFamily="34" charset="0"/>
                <a:ea typeface="Calibri" panose="020F0502020204030204" pitchFamily="34" charset="0"/>
                <a:cs typeface="Mangal" panose="02040503050203030202" pitchFamily="18" charset="0"/>
              </a:rPr>
              <a:t>2   Why  </a:t>
            </a:r>
            <a:r>
              <a:rPr lang="en-US" sz="1800" b="1" dirty="0">
                <a:latin typeface="Calibri" panose="020F0502020204030204" pitchFamily="34" charset="0"/>
                <a:ea typeface="Calibri" panose="020F0502020204030204" pitchFamily="34" charset="0"/>
                <a:cs typeface="Mangal" panose="02040503050203030202" pitchFamily="18" charset="0"/>
              </a:rPr>
              <a:t>do </a:t>
            </a:r>
            <a:r>
              <a:rPr lang="en-US" sz="1800" b="1" dirty="0">
                <a:effectLst/>
                <a:latin typeface="Calibri" panose="020F0502020204030204" pitchFamily="34" charset="0"/>
                <a:ea typeface="Calibri" panose="020F0502020204030204" pitchFamily="34" charset="0"/>
                <a:cs typeface="Mangal" panose="02040503050203030202" pitchFamily="18" charset="0"/>
              </a:rPr>
              <a:t>make   notes?</a:t>
            </a:r>
          </a:p>
          <a:p>
            <a:pPr indent="-114300">
              <a:lnSpc>
                <a:spcPct val="115000"/>
              </a:lnSpc>
              <a:spcAft>
                <a:spcPts val="1000"/>
              </a:spcAft>
            </a:pPr>
            <a:r>
              <a:rPr lang="en-US" sz="1800" dirty="0">
                <a:latin typeface="Calibri" panose="020F0502020204030204" pitchFamily="34" charset="0"/>
                <a:ea typeface="Calibri" panose="020F0502020204030204" pitchFamily="34" charset="0"/>
                <a:cs typeface="Mangal" panose="02040503050203030202" pitchFamily="18" charset="0"/>
              </a:rPr>
              <a:t>We make notes because we cannot remember new information without writing   some of it down. Taking notes is necessary to remember what we read or listen to. It also helps us to identify the organization of the   passage/ lecture   and also its main points.  We also learn to leave out non- essential information</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indent="-114300">
              <a:lnSpc>
                <a:spcPct val="115000"/>
              </a:lnSpc>
              <a:spcAft>
                <a:spcPts val="1000"/>
              </a:spcAft>
            </a:pPr>
            <a:r>
              <a:rPr lang="en-US" sz="1800" dirty="0">
                <a:effectLst/>
                <a:latin typeface="Calibri" panose="020F0502020204030204" pitchFamily="34" charset="0"/>
                <a:ea typeface="Calibri" panose="020F0502020204030204" pitchFamily="34" charset="0"/>
                <a:cs typeface="Mangal" panose="02040503050203030202" pitchFamily="18" charset="0"/>
              </a:rPr>
              <a:t> We make notes for many purposes. Some of the common purposes for which we make notes are : </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nSpc>
                <a:spcPct val="115000"/>
              </a:lnSpc>
              <a:buFont typeface="+mj-lt"/>
              <a:buAutoNum type="alphaLcParenR"/>
            </a:pPr>
            <a:r>
              <a:rPr lang="en-US" sz="1800" dirty="0">
                <a:effectLst/>
                <a:latin typeface="Calibri" panose="020F0502020204030204" pitchFamily="34" charset="0"/>
                <a:ea typeface="Calibri" panose="020F0502020204030204" pitchFamily="34" charset="0"/>
                <a:cs typeface="Mangal" panose="02040503050203030202" pitchFamily="18" charset="0"/>
              </a:rPr>
              <a:t>Studying</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nSpc>
                <a:spcPct val="115000"/>
              </a:lnSpc>
              <a:buFont typeface="+mj-lt"/>
              <a:buAutoNum type="alphaLcParenR"/>
            </a:pPr>
            <a:r>
              <a:rPr lang="en-US" sz="1800" dirty="0">
                <a:effectLst/>
                <a:latin typeface="Calibri" panose="020F0502020204030204" pitchFamily="34" charset="0"/>
                <a:ea typeface="Calibri" panose="020F0502020204030204" pitchFamily="34" charset="0"/>
                <a:cs typeface="Mangal" panose="02040503050203030202" pitchFamily="18" charset="0"/>
              </a:rPr>
              <a:t>Writing articles, essays etc.</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nSpc>
                <a:spcPct val="115000"/>
              </a:lnSpc>
              <a:buFont typeface="+mj-lt"/>
              <a:buAutoNum type="alphaLcParenR"/>
            </a:pPr>
            <a:r>
              <a:rPr lang="en-US" sz="1800" dirty="0">
                <a:effectLst/>
                <a:latin typeface="Calibri" panose="020F0502020204030204" pitchFamily="34" charset="0"/>
                <a:ea typeface="Calibri" panose="020F0502020204030204" pitchFamily="34" charset="0"/>
                <a:cs typeface="Mangal" panose="02040503050203030202" pitchFamily="18" charset="0"/>
              </a:rPr>
              <a:t> Making speeches, presentations </a:t>
            </a:r>
            <a:r>
              <a:rPr lang="en-US" sz="1800" dirty="0" err="1">
                <a:effectLst/>
                <a:latin typeface="Calibri" panose="020F0502020204030204" pitchFamily="34" charset="0"/>
                <a:ea typeface="Calibri" panose="020F0502020204030204" pitchFamily="34" charset="0"/>
                <a:cs typeface="Mangal" panose="02040503050203030202" pitchFamily="18" charset="0"/>
              </a:rPr>
              <a:t>etc</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nSpc>
                <a:spcPct val="115000"/>
              </a:lnSpc>
              <a:spcAft>
                <a:spcPts val="1000"/>
              </a:spcAft>
              <a:buFont typeface="+mj-lt"/>
              <a:buAutoNum type="alphaLcParenR"/>
            </a:pPr>
            <a:r>
              <a:rPr lang="en-US" sz="1800" dirty="0">
                <a:effectLst/>
                <a:latin typeface="Calibri" panose="020F0502020204030204" pitchFamily="34" charset="0"/>
                <a:ea typeface="Calibri" panose="020F0502020204030204" pitchFamily="34" charset="0"/>
                <a:cs typeface="Mangal" panose="02040503050203030202" pitchFamily="18" charset="0"/>
              </a:rPr>
              <a:t> Making telephone calls etc.</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a:lnSpc>
                <a:spcPct val="115000"/>
              </a:lnSpc>
              <a:spcAft>
                <a:spcPts val="1000"/>
              </a:spcAft>
            </a:pPr>
            <a:r>
              <a:rPr lang="en-US" sz="1800" dirty="0">
                <a:effectLst/>
                <a:latin typeface="Calibri" panose="020F0502020204030204" pitchFamily="34" charset="0"/>
                <a:ea typeface="Calibri" panose="020F0502020204030204" pitchFamily="34" charset="0"/>
                <a:cs typeface="Mangal" panose="02040503050203030202" pitchFamily="18" charset="0"/>
              </a:rPr>
              <a:t>.</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endParaRPr lang="en-IN" dirty="0"/>
          </a:p>
        </p:txBody>
      </p:sp>
    </p:spTree>
    <p:extLst>
      <p:ext uri="{BB962C8B-B14F-4D97-AF65-F5344CB8AC3E}">
        <p14:creationId xmlns:p14="http://schemas.microsoft.com/office/powerpoint/2010/main" val="2130479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971DA-4DA0-409D-9317-5091D5D504A8}"/>
              </a:ext>
            </a:extLst>
          </p:cNvPr>
          <p:cNvSpPr>
            <a:spLocks noGrp="1"/>
          </p:cNvSpPr>
          <p:nvPr>
            <p:ph type="title"/>
          </p:nvPr>
        </p:nvSpPr>
        <p:spPr>
          <a:xfrm>
            <a:off x="1435608" y="274638"/>
            <a:ext cx="7498080" cy="715962"/>
          </a:xfrm>
        </p:spPr>
        <p:txBody>
          <a:bodyPr>
            <a:normAutofit fontScale="90000"/>
          </a:bodyPr>
          <a:lstStyle/>
          <a:p>
            <a:br>
              <a:rPr lang="en-US" sz="4400" b="1" dirty="0">
                <a:effectLst/>
                <a:latin typeface="Calibri" panose="020F0502020204030204" pitchFamily="34" charset="0"/>
                <a:ea typeface="Calibri" panose="020F0502020204030204" pitchFamily="34" charset="0"/>
                <a:cs typeface="Mangal" panose="02040503050203030202" pitchFamily="18" charset="0"/>
              </a:rPr>
            </a:br>
            <a:r>
              <a:rPr lang="en-US" sz="3600" b="1" dirty="0">
                <a:effectLst/>
                <a:latin typeface="Calibri" panose="020F0502020204030204" pitchFamily="34" charset="0"/>
                <a:ea typeface="Calibri" panose="020F0502020204030204" pitchFamily="34" charset="0"/>
                <a:cs typeface="Mangal" panose="02040503050203030202" pitchFamily="18" charset="0"/>
              </a:rPr>
              <a:t>While taking down notes we have to</a:t>
            </a:r>
            <a:br>
              <a:rPr lang="en-IN" sz="4400" dirty="0">
                <a:effectLst/>
                <a:latin typeface="Calibri" panose="020F0502020204030204" pitchFamily="34" charset="0"/>
                <a:ea typeface="Calibri" panose="020F0502020204030204" pitchFamily="34" charset="0"/>
                <a:cs typeface="Mangal" panose="02040503050203030202" pitchFamily="18" charset="0"/>
              </a:rPr>
            </a:br>
            <a:endParaRPr lang="en-IN" dirty="0"/>
          </a:p>
        </p:txBody>
      </p:sp>
      <p:sp>
        <p:nvSpPr>
          <p:cNvPr id="3" name="Content Placeholder 2">
            <a:extLst>
              <a:ext uri="{FF2B5EF4-FFF2-40B4-BE49-F238E27FC236}">
                <a16:creationId xmlns:a16="http://schemas.microsoft.com/office/drawing/2014/main" id="{9B4316FC-7AFC-44AE-A895-759578EADD53}"/>
              </a:ext>
            </a:extLst>
          </p:cNvPr>
          <p:cNvSpPr>
            <a:spLocks noGrp="1"/>
          </p:cNvSpPr>
          <p:nvPr>
            <p:ph idx="1"/>
          </p:nvPr>
        </p:nvSpPr>
        <p:spPr>
          <a:xfrm>
            <a:off x="1435608" y="1066800"/>
            <a:ext cx="7498080" cy="5181600"/>
          </a:xfrm>
        </p:spPr>
        <p:txBody>
          <a:bodyPr/>
          <a:lstStyle/>
          <a:p>
            <a:pPr>
              <a:lnSpc>
                <a:spcPct val="115000"/>
              </a:lnSpc>
              <a:spcAft>
                <a:spcPts val="1000"/>
              </a:spcAft>
            </a:pPr>
            <a:r>
              <a:rPr lang="en-US" sz="1800" b="1" dirty="0">
                <a:effectLst/>
                <a:latin typeface="Calibri" panose="020F0502020204030204" pitchFamily="34" charset="0"/>
                <a:ea typeface="Calibri" panose="020F0502020204030204" pitchFamily="34" charset="0"/>
                <a:cs typeface="Mangal" panose="02040503050203030202" pitchFamily="18" charset="0"/>
              </a:rPr>
              <a:t>-- listen and   understand what the speaker is saying</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a:lnSpc>
                <a:spcPct val="115000"/>
              </a:lnSpc>
              <a:spcAft>
                <a:spcPts val="1000"/>
              </a:spcAft>
            </a:pPr>
            <a:r>
              <a:rPr lang="en-US" sz="1800" b="1" dirty="0">
                <a:effectLst/>
                <a:latin typeface="Calibri" panose="020F0502020204030204" pitchFamily="34" charset="0"/>
                <a:ea typeface="Calibri" panose="020F0502020204030204" pitchFamily="34" charset="0"/>
                <a:cs typeface="Mangal" panose="02040503050203030202" pitchFamily="18" charset="0"/>
              </a:rPr>
              <a:t>-- mentally extract the important points</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a:lnSpc>
                <a:spcPct val="115000"/>
              </a:lnSpc>
              <a:spcAft>
                <a:spcPts val="1000"/>
              </a:spcAft>
            </a:pPr>
            <a:r>
              <a:rPr lang="en-US" sz="1800" b="1" dirty="0">
                <a:effectLst/>
                <a:latin typeface="Calibri" panose="020F0502020204030204" pitchFamily="34" charset="0"/>
                <a:ea typeface="Calibri" panose="020F0502020204030204" pitchFamily="34" charset="0"/>
                <a:cs typeface="Mangal" panose="02040503050203030202" pitchFamily="18" charset="0"/>
              </a:rPr>
              <a:t>-- jot(write) them down</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a:lnSpc>
                <a:spcPct val="115000"/>
              </a:lnSpc>
              <a:spcAft>
                <a:spcPts val="1000"/>
              </a:spcAft>
            </a:pPr>
            <a:r>
              <a:rPr lang="en-US" sz="1800" dirty="0">
                <a:effectLst/>
                <a:latin typeface="Calibri" panose="020F0502020204030204" pitchFamily="34" charset="0"/>
                <a:ea typeface="Calibri" panose="020F0502020204030204" pitchFamily="34" charset="0"/>
                <a:cs typeface="Mangal" panose="02040503050203030202" pitchFamily="18" charset="0"/>
              </a:rPr>
              <a:t>3</a:t>
            </a:r>
            <a:r>
              <a:rPr lang="en-US" sz="1800" b="1" dirty="0">
                <a:effectLst/>
                <a:latin typeface="Calibri" panose="020F0502020204030204" pitchFamily="34" charset="0"/>
                <a:ea typeface="Calibri" panose="020F0502020204030204" pitchFamily="34" charset="0"/>
                <a:cs typeface="Mangal" panose="02040503050203030202" pitchFamily="18" charset="0"/>
              </a:rPr>
              <a:t>)  What are the   characteristics  of Good Notes</a:t>
            </a:r>
            <a:r>
              <a:rPr lang="en-US" sz="1800" dirty="0">
                <a:effectLst/>
                <a:latin typeface="Calibri" panose="020F0502020204030204" pitchFamily="34" charset="0"/>
                <a:ea typeface="Calibri" panose="020F0502020204030204" pitchFamily="34" charset="0"/>
                <a:cs typeface="Mangal" panose="02040503050203030202" pitchFamily="18" charset="0"/>
              </a:rPr>
              <a:t>.?</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a:lnSpc>
                <a:spcPct val="115000"/>
              </a:lnSpc>
              <a:spcAft>
                <a:spcPts val="1000"/>
              </a:spcAft>
            </a:pPr>
            <a:r>
              <a:rPr lang="en-US" sz="1800" dirty="0">
                <a:effectLst/>
                <a:latin typeface="Calibri" panose="020F0502020204030204" pitchFamily="34" charset="0"/>
                <a:ea typeface="Calibri" panose="020F0502020204030204" pitchFamily="34" charset="0"/>
                <a:cs typeface="Mangal" panose="02040503050203030202" pitchFamily="18" charset="0"/>
              </a:rPr>
              <a:t>A  Notes are short</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a:lnSpc>
                <a:spcPct val="115000"/>
              </a:lnSpc>
              <a:spcAft>
                <a:spcPts val="1000"/>
              </a:spcAft>
            </a:pPr>
            <a:r>
              <a:rPr lang="en-US" sz="1800" dirty="0">
                <a:effectLst/>
                <a:latin typeface="Calibri" panose="020F0502020204030204" pitchFamily="34" charset="0"/>
                <a:ea typeface="Calibri" panose="020F0502020204030204" pitchFamily="34" charset="0"/>
                <a:cs typeface="Mangal" panose="02040503050203030202" pitchFamily="18" charset="0"/>
              </a:rPr>
              <a:t>b) Only the main ideas and important supporting details are included</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a:lnSpc>
                <a:spcPct val="115000"/>
              </a:lnSpc>
              <a:spcAft>
                <a:spcPts val="1000"/>
              </a:spcAft>
            </a:pPr>
            <a:r>
              <a:rPr lang="en-US" sz="1800" dirty="0">
                <a:effectLst/>
                <a:latin typeface="Calibri" panose="020F0502020204030204" pitchFamily="34" charset="0"/>
                <a:ea typeface="Calibri" panose="020F0502020204030204" pitchFamily="34" charset="0"/>
                <a:cs typeface="Mangal" panose="02040503050203030202" pitchFamily="18" charset="0"/>
              </a:rPr>
              <a:t>c)   Abbreviations and symbols are used.</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a:lnSpc>
                <a:spcPct val="115000"/>
              </a:lnSpc>
              <a:spcAft>
                <a:spcPts val="1000"/>
              </a:spcAft>
            </a:pPr>
            <a:r>
              <a:rPr lang="en-US" sz="1800" dirty="0">
                <a:effectLst/>
                <a:latin typeface="Calibri" panose="020F0502020204030204" pitchFamily="34" charset="0"/>
                <a:ea typeface="Calibri" panose="020F0502020204030204" pitchFamily="34" charset="0"/>
                <a:cs typeface="Mangal" panose="02040503050203030202" pitchFamily="18" charset="0"/>
              </a:rPr>
              <a:t>d)  Words like articles, prepositions and conjunctions are left out.</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endParaRPr lang="en-IN" dirty="0"/>
          </a:p>
        </p:txBody>
      </p:sp>
    </p:spTree>
    <p:extLst>
      <p:ext uri="{BB962C8B-B14F-4D97-AF65-F5344CB8AC3E}">
        <p14:creationId xmlns:p14="http://schemas.microsoft.com/office/powerpoint/2010/main" val="548458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435608" y="1447800"/>
            <a:ext cx="7498080" cy="3124200"/>
          </a:xfrm>
        </p:spPr>
        <p:txBody>
          <a:bodyPr>
            <a:normAutofit fontScale="70000" lnSpcReduction="20000"/>
          </a:bodyPr>
          <a:lstStyle/>
          <a:p>
            <a:r>
              <a:rPr lang="en-US" b="1" u="sng" dirty="0"/>
              <a:t>Example:2 The Wall Paper</a:t>
            </a:r>
            <a:endParaRPr lang="en-US" dirty="0"/>
          </a:p>
          <a:p>
            <a:r>
              <a:rPr lang="en-US" dirty="0"/>
              <a:t> </a:t>
            </a:r>
          </a:p>
          <a:p>
            <a:pPr lvl="0"/>
            <a:r>
              <a:rPr lang="en-US" dirty="0"/>
              <a:t>Everyone   putting wall paper on the wall</a:t>
            </a:r>
          </a:p>
          <a:p>
            <a:pPr lvl="0"/>
            <a:r>
              <a:rPr lang="en-US" dirty="0"/>
              <a:t>Mark   painting </a:t>
            </a:r>
          </a:p>
          <a:p>
            <a:pPr lvl="0"/>
            <a:r>
              <a:rPr lang="en-US" dirty="0"/>
              <a:t>Kate helping Ted and </a:t>
            </a:r>
            <a:r>
              <a:rPr lang="en-US" dirty="0" err="1"/>
              <a:t>Mr</a:t>
            </a:r>
            <a:r>
              <a:rPr lang="en-US" dirty="0"/>
              <a:t> Yates    </a:t>
            </a:r>
          </a:p>
          <a:p>
            <a:pPr lvl="0"/>
            <a:r>
              <a:rPr lang="en-US" dirty="0"/>
              <a:t>Ted and </a:t>
            </a:r>
            <a:r>
              <a:rPr lang="en-US" dirty="0" err="1"/>
              <a:t>Mr</a:t>
            </a:r>
            <a:r>
              <a:rPr lang="en-US" dirty="0"/>
              <a:t> Yates want to put wall paper on Mark’s painting</a:t>
            </a:r>
          </a:p>
          <a:p>
            <a:pPr lvl="0"/>
            <a:r>
              <a:rPr lang="en-US" dirty="0" err="1"/>
              <a:t>Mrs</a:t>
            </a:r>
            <a:r>
              <a:rPr lang="en-US" dirty="0"/>
              <a:t> Yates  asks Ann </a:t>
            </a:r>
          </a:p>
          <a:p>
            <a:pPr lvl="0"/>
            <a:r>
              <a:rPr lang="en-US" dirty="0"/>
              <a:t>Ann smartly says they both help each   other look better</a:t>
            </a:r>
          </a:p>
          <a:p>
            <a:pPr lvl="0"/>
            <a:r>
              <a:rPr lang="en-US" dirty="0"/>
              <a:t>All  happy   </a:t>
            </a:r>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77AB53E-C911-4409-9172-28406A9CA874}"/>
              </a:ext>
            </a:extLst>
          </p:cNvPr>
          <p:cNvSpPr txBox="1"/>
          <p:nvPr/>
        </p:nvSpPr>
        <p:spPr>
          <a:xfrm>
            <a:off x="1676400" y="1447800"/>
            <a:ext cx="6705600" cy="4509761"/>
          </a:xfrm>
          <a:prstGeom prst="rect">
            <a:avLst/>
          </a:prstGeom>
          <a:noFill/>
        </p:spPr>
        <p:txBody>
          <a:bodyPr wrap="square">
            <a:spAutoFit/>
          </a:bodyPr>
          <a:lstStyle/>
          <a:p>
            <a:pPr algn="just">
              <a:lnSpc>
                <a:spcPct val="115000"/>
              </a:lnSpc>
              <a:spcAft>
                <a:spcPts val="1000"/>
              </a:spcAft>
            </a:pPr>
            <a:r>
              <a:rPr lang="en-US" sz="2800" dirty="0">
                <a:effectLst/>
                <a:latin typeface="Cambria" panose="02040503050406030204" pitchFamily="18" charset="0"/>
                <a:ea typeface="Calibri" panose="020F0502020204030204" pitchFamily="34" charset="0"/>
                <a:cs typeface="Mangal" panose="02040503050203030202" pitchFamily="18" charset="0"/>
              </a:rPr>
              <a:t>All are working. Ted is putting wall paper on the wall while Mark is making a painting on the wall. Kate is helping Ted .Ted and Mr. Yates want to paper   the wall on which mark has made the painting. He and Kate object .They ask Mrs. Yates but she is neutral. She asks Ann. She smartly says the painting and the wall paper make each other look better. So all are happy</a:t>
            </a:r>
            <a:r>
              <a:rPr lang="en-US" sz="1800" dirty="0">
                <a:effectLst/>
                <a:latin typeface="Cambria" panose="02040503050406030204" pitchFamily="18" charset="0"/>
                <a:ea typeface="Calibri" panose="020F0502020204030204" pitchFamily="34" charset="0"/>
                <a:cs typeface="Mangal" panose="02040503050203030202" pitchFamily="18" charset="0"/>
              </a:rPr>
              <a:t>.                         </a:t>
            </a:r>
            <a:endParaRPr lang="en-IN" sz="18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240936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r>
              <a:rPr lang="en-US" b="1" u="sng" dirty="0"/>
              <a:t>Example:1 A Good Lunch</a:t>
            </a:r>
            <a:endParaRPr lang="en-US" dirty="0"/>
          </a:p>
          <a:p>
            <a:pPr lvl="0"/>
            <a:r>
              <a:rPr lang="en-US" dirty="0"/>
              <a:t>Kate’s friend David thinks Kate   is a good cook</a:t>
            </a:r>
          </a:p>
          <a:p>
            <a:pPr lvl="0"/>
            <a:r>
              <a:rPr lang="en-US" dirty="0"/>
              <a:t>She invites David for lunch</a:t>
            </a:r>
          </a:p>
          <a:p>
            <a:pPr lvl="0"/>
            <a:r>
              <a:rPr lang="en-US" dirty="0"/>
              <a:t>David tells her he hates chicken</a:t>
            </a:r>
          </a:p>
          <a:p>
            <a:pPr lvl="0"/>
            <a:r>
              <a:rPr lang="en-US" dirty="0"/>
              <a:t>Ann tells Kate   </a:t>
            </a:r>
            <a:r>
              <a:rPr lang="en-US" dirty="0" err="1"/>
              <a:t>Mrs</a:t>
            </a:r>
            <a:r>
              <a:rPr lang="en-US" dirty="0"/>
              <a:t> Yates will not cook lunch. / Going out</a:t>
            </a:r>
          </a:p>
          <a:p>
            <a:pPr lvl="0"/>
            <a:r>
              <a:rPr lang="en-US" dirty="0"/>
              <a:t>Kate worried. Tells Ann to cook/ Ann has to go</a:t>
            </a:r>
          </a:p>
          <a:p>
            <a:pPr lvl="0"/>
            <a:r>
              <a:rPr lang="en-US" dirty="0"/>
              <a:t>Kate tells Ted to cook /  but he   plays football on Sundays</a:t>
            </a:r>
          </a:p>
          <a:p>
            <a:pPr lvl="0"/>
            <a:r>
              <a:rPr lang="en-US" dirty="0"/>
              <a:t>Kate uses cookery book  to cook</a:t>
            </a:r>
          </a:p>
          <a:p>
            <a:pPr lvl="0"/>
            <a:r>
              <a:rPr lang="en-US" dirty="0"/>
              <a:t>The food gets burnt</a:t>
            </a:r>
          </a:p>
          <a:p>
            <a:pPr lvl="0"/>
            <a:r>
              <a:rPr lang="en-US" dirty="0" err="1"/>
              <a:t>Mr</a:t>
            </a:r>
            <a:r>
              <a:rPr lang="en-US" dirty="0"/>
              <a:t> Yates gives   Food packets for everybody/ cleans up the kitchen</a:t>
            </a:r>
          </a:p>
          <a:p>
            <a:pPr lvl="0"/>
            <a:r>
              <a:rPr lang="en-US" dirty="0"/>
              <a:t>David comes at 1.00/ impressed with the   arrangement</a:t>
            </a:r>
          </a:p>
          <a:p>
            <a:pPr lvl="0"/>
            <a:r>
              <a:rPr lang="en-US" dirty="0"/>
              <a:t>The lunch has chicken in it / Kate did not know about it</a:t>
            </a:r>
          </a:p>
          <a:p>
            <a:pPr lvl="0"/>
            <a:r>
              <a:rPr lang="en-US" dirty="0"/>
              <a:t>David goes off angrily/ Kate sad</a:t>
            </a:r>
          </a:p>
          <a:p>
            <a:pPr lvl="0"/>
            <a:r>
              <a:rPr lang="en-US" dirty="0"/>
              <a:t>But Ted and Mark love chicken/ all three enjoy a good lunch.</a:t>
            </a:r>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9E4CD6B-3697-4A72-8A66-7D9D6F74A5D6}"/>
              </a:ext>
            </a:extLst>
          </p:cNvPr>
          <p:cNvSpPr txBox="1"/>
          <p:nvPr/>
        </p:nvSpPr>
        <p:spPr>
          <a:xfrm>
            <a:off x="1447800" y="526154"/>
            <a:ext cx="7086600" cy="4212948"/>
          </a:xfrm>
          <a:prstGeom prst="rect">
            <a:avLst/>
          </a:prstGeom>
          <a:noFill/>
        </p:spPr>
        <p:txBody>
          <a:bodyPr wrap="square">
            <a:spAutoFit/>
          </a:bodyPr>
          <a:lstStyle/>
          <a:p>
            <a:pPr algn="just">
              <a:lnSpc>
                <a:spcPct val="115000"/>
              </a:lnSpc>
              <a:spcAft>
                <a:spcPts val="1000"/>
              </a:spcAft>
            </a:pPr>
            <a:r>
              <a:rPr lang="en-US" sz="1800" dirty="0">
                <a:effectLst/>
                <a:latin typeface="Cambria" panose="02040503050406030204" pitchFamily="18" charset="0"/>
                <a:ea typeface="Calibri" panose="020F0502020204030204" pitchFamily="34" charset="0"/>
                <a:cs typeface="Mangal" panose="02040503050203030202" pitchFamily="18" charset="0"/>
              </a:rPr>
              <a:t>Kate’s friend David is always hungry and  </a:t>
            </a:r>
            <a:r>
              <a:rPr lang="en-US" dirty="0">
                <a:latin typeface="Cambria" panose="02040503050406030204" pitchFamily="18" charset="0"/>
                <a:ea typeface="Calibri" panose="020F0502020204030204" pitchFamily="34" charset="0"/>
                <a:cs typeface="Mangal" panose="02040503050203030202" pitchFamily="18" charset="0"/>
              </a:rPr>
              <a:t>K</a:t>
            </a:r>
            <a:r>
              <a:rPr lang="en-US" sz="1800" dirty="0">
                <a:effectLst/>
                <a:latin typeface="Cambria" panose="02040503050406030204" pitchFamily="18" charset="0"/>
                <a:ea typeface="Calibri" panose="020F0502020204030204" pitchFamily="34" charset="0"/>
                <a:cs typeface="Mangal" panose="02040503050203030202" pitchFamily="18" charset="0"/>
              </a:rPr>
              <a:t>ate tells him that she is a good cook  She invites him for lunch the next day. Davis tells her that he hates chicken.  Next day when Kate tells </a:t>
            </a:r>
            <a:r>
              <a:rPr lang="en-US" dirty="0">
                <a:latin typeface="Cambria" panose="02040503050406030204" pitchFamily="18" charset="0"/>
                <a:ea typeface="Calibri" panose="020F0502020204030204" pitchFamily="34" charset="0"/>
                <a:cs typeface="Mangal" panose="02040503050203030202" pitchFamily="18" charset="0"/>
              </a:rPr>
              <a:t>her about David coming home for </a:t>
            </a:r>
            <a:r>
              <a:rPr lang="en-US" dirty="0" err="1">
                <a:latin typeface="Cambria" panose="02040503050406030204" pitchFamily="18" charset="0"/>
                <a:ea typeface="Calibri" panose="020F0502020204030204" pitchFamily="34" charset="0"/>
                <a:cs typeface="Mangal" panose="02040503050203030202" pitchFamily="18" charset="0"/>
              </a:rPr>
              <a:t>lunch,</a:t>
            </a:r>
            <a:r>
              <a:rPr lang="en-US" sz="1800" dirty="0" err="1">
                <a:effectLst/>
                <a:latin typeface="Cambria" panose="02040503050406030204" pitchFamily="18" charset="0"/>
                <a:ea typeface="Calibri" panose="020F0502020204030204" pitchFamily="34" charset="0"/>
                <a:cs typeface="Mangal" panose="02040503050203030202" pitchFamily="18" charset="0"/>
              </a:rPr>
              <a:t>Ann</a:t>
            </a:r>
            <a:r>
              <a:rPr lang="en-US" sz="1800" dirty="0">
                <a:effectLst/>
                <a:latin typeface="Cambria" panose="02040503050406030204" pitchFamily="18" charset="0"/>
                <a:ea typeface="Calibri" panose="020F0502020204030204" pitchFamily="34" charset="0"/>
                <a:cs typeface="Mangal" panose="02040503050203030202" pitchFamily="18" charset="0"/>
              </a:rPr>
              <a:t> informs her that Mrs. Yates is going out and will not cook lunch. Kate gets worried. She requests Ann to cook but Ann is going to work. She then requests Ted to cook. But he can’t because he plays football on Sundays. Kate then tries to cook using a cookery book, but burns the meat. She feels sad and helpless .At that time Mr. Yates gives her packets of ready to eat food and offers to clean the kitchen. When David arrives at 1.00 ‘O Clock, he is impressed with the arrangements. But when he sees chicken on the plate, he gets very angry and goes away without eating. Kate is very sorry. But Ted and Mark ask her to enjoy a good lunch.</a:t>
            </a:r>
            <a:endParaRPr lang="en-IN" sz="18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4396603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Solstice</Template>
  <TotalTime>1435</TotalTime>
  <Words>1270</Words>
  <Application>Microsoft Office PowerPoint</Application>
  <PresentationFormat>On-screen Show (4:3)</PresentationFormat>
  <Paragraphs>102</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Calibri</vt:lpstr>
      <vt:lpstr>Cambria</vt:lpstr>
      <vt:lpstr>Gill Sans MT</vt:lpstr>
      <vt:lpstr>Verdana</vt:lpstr>
      <vt:lpstr>Wingdings 2</vt:lpstr>
      <vt:lpstr>Solstice</vt:lpstr>
      <vt:lpstr>  SYBSc ENGLISH US03AENG21</vt:lpstr>
      <vt:lpstr>What are notes?</vt:lpstr>
      <vt:lpstr>What is Note making?</vt:lpstr>
      <vt:lpstr>Why should we make note?</vt:lpstr>
      <vt:lpstr> While taking down notes we have to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Note-Taking</dc:title>
  <dc:creator>engish</dc:creator>
  <cp:lastModifiedBy>Dr C. R. Gurjar</cp:lastModifiedBy>
  <cp:revision>14</cp:revision>
  <dcterms:created xsi:type="dcterms:W3CDTF">2015-02-25T07:12:10Z</dcterms:created>
  <dcterms:modified xsi:type="dcterms:W3CDTF">2020-11-17T02:49:04Z</dcterms:modified>
</cp:coreProperties>
</file>